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801600" cy="9601200" type="A3"/>
  <p:notesSz cx="9928225" cy="14357350"/>
  <p:defaultTextStyle>
    <a:defPPr>
      <a:defRPr lang="en-US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EBF7"/>
    <a:srgbClr val="DAE3F3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89" autoAdjust="0"/>
    <p:restoredTop sz="94660"/>
  </p:normalViewPr>
  <p:slideViewPr>
    <p:cSldViewPr snapToGrid="0">
      <p:cViewPr varScale="1">
        <p:scale>
          <a:sx n="76" d="100"/>
          <a:sy n="76" d="100"/>
        </p:scale>
        <p:origin x="24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4177-9FF7-4C55-9EA6-965F8AF873C5}" type="datetimeFigureOut">
              <a:rPr lang="en-AU" smtClean="0"/>
              <a:t>9/02/2016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985C7-0C28-466E-8AF2-1327A9D79965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69268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4177-9FF7-4C55-9EA6-965F8AF873C5}" type="datetimeFigureOut">
              <a:rPr lang="en-AU" smtClean="0"/>
              <a:t>9/02/2016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985C7-0C28-466E-8AF2-1327A9D79965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60193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4177-9FF7-4C55-9EA6-965F8AF873C5}" type="datetimeFigureOut">
              <a:rPr lang="en-AU" smtClean="0"/>
              <a:t>9/02/2016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985C7-0C28-466E-8AF2-1327A9D79965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75392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4177-9FF7-4C55-9EA6-965F8AF873C5}" type="datetimeFigureOut">
              <a:rPr lang="en-AU" smtClean="0"/>
              <a:t>9/02/2016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985C7-0C28-466E-8AF2-1327A9D79965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14671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4177-9FF7-4C55-9EA6-965F8AF873C5}" type="datetimeFigureOut">
              <a:rPr lang="en-AU" smtClean="0"/>
              <a:t>9/02/2016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985C7-0C28-466E-8AF2-1327A9D79965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2323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4177-9FF7-4C55-9EA6-965F8AF873C5}" type="datetimeFigureOut">
              <a:rPr lang="en-AU" smtClean="0"/>
              <a:t>9/02/2016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985C7-0C28-466E-8AF2-1327A9D79965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53241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4177-9FF7-4C55-9EA6-965F8AF873C5}" type="datetimeFigureOut">
              <a:rPr lang="en-AU" smtClean="0"/>
              <a:t>9/02/2016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985C7-0C28-466E-8AF2-1327A9D79965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51545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4177-9FF7-4C55-9EA6-965F8AF873C5}" type="datetimeFigureOut">
              <a:rPr lang="en-AU" smtClean="0"/>
              <a:t>9/02/2016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985C7-0C28-466E-8AF2-1327A9D79965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62621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4177-9FF7-4C55-9EA6-965F8AF873C5}" type="datetimeFigureOut">
              <a:rPr lang="en-AU" smtClean="0"/>
              <a:t>9/02/2016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985C7-0C28-466E-8AF2-1327A9D79965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98347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4177-9FF7-4C55-9EA6-965F8AF873C5}" type="datetimeFigureOut">
              <a:rPr lang="en-AU" smtClean="0"/>
              <a:t>9/02/2016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985C7-0C28-466E-8AF2-1327A9D79965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53051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4177-9FF7-4C55-9EA6-965F8AF873C5}" type="datetimeFigureOut">
              <a:rPr lang="en-AU" smtClean="0"/>
              <a:t>9/02/2016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985C7-0C28-466E-8AF2-1327A9D79965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99725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64177-9FF7-4C55-9EA6-965F8AF873C5}" type="datetimeFigureOut">
              <a:rPr lang="en-AU" smtClean="0"/>
              <a:t>9/02/2016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985C7-0C28-466E-8AF2-1327A9D79965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10245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218306" cy="1154640"/>
          </a:xfrm>
        </p:spPr>
        <p:txBody>
          <a:bodyPr>
            <a:noAutofit/>
          </a:bodyPr>
          <a:lstStyle/>
          <a:p>
            <a:r>
              <a:rPr lang="en-AU" sz="4000" b="1" dirty="0" smtClean="0">
                <a:solidFill>
                  <a:schemeClr val="bg1"/>
                </a:solidFill>
              </a:rPr>
              <a:t>Platelet Transfusions </a:t>
            </a:r>
            <a:br>
              <a:rPr lang="en-AU" sz="4000" b="1" dirty="0" smtClean="0">
                <a:solidFill>
                  <a:schemeClr val="bg1"/>
                </a:solidFill>
              </a:rPr>
            </a:br>
            <a:r>
              <a:rPr lang="en-AU" sz="4000" b="1" dirty="0" smtClean="0">
                <a:solidFill>
                  <a:schemeClr val="bg1"/>
                </a:solidFill>
              </a:rPr>
              <a:t>Indications, dose and administration</a:t>
            </a:r>
            <a:endParaRPr lang="en-AU" sz="40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Rounded Rectangle 3"/>
          <p:cNvSpPr/>
          <p:nvPr/>
        </p:nvSpPr>
        <p:spPr>
          <a:xfrm>
            <a:off x="226957" y="1221153"/>
            <a:ext cx="12347686" cy="8094348"/>
          </a:xfrm>
          <a:prstGeom prst="roundRect">
            <a:avLst>
              <a:gd name="adj" fmla="val 9483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 </a:t>
            </a:r>
            <a:endParaRPr lang="en-AU" dirty="0"/>
          </a:p>
        </p:txBody>
      </p:sp>
      <p:grpSp>
        <p:nvGrpSpPr>
          <p:cNvPr id="5" name="Group 4"/>
          <p:cNvGrpSpPr/>
          <p:nvPr/>
        </p:nvGrpSpPr>
        <p:grpSpPr bwMode="auto">
          <a:xfrm>
            <a:off x="11543530" y="53334"/>
            <a:ext cx="1120458" cy="1114485"/>
            <a:chOff x="0" y="0"/>
            <a:chExt cx="1530220" cy="1741469"/>
          </a:xfrm>
        </p:grpSpPr>
        <p:sp>
          <p:nvSpPr>
            <p:cNvPr id="6" name="Rounded Rectangle 5"/>
            <p:cNvSpPr/>
            <p:nvPr/>
          </p:nvSpPr>
          <p:spPr>
            <a:xfrm>
              <a:off x="0" y="0"/>
              <a:ext cx="1530220" cy="1741469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02752" tIns="151376" rIns="302752" bIns="151376" anchor="ctr"/>
            <a:lstStyle/>
            <a:p>
              <a:endParaRPr lang="en-AU" dirty="0"/>
            </a:p>
          </p:txBody>
        </p:sp>
        <p:pic>
          <p:nvPicPr>
            <p:cNvPr id="7" name="Picture 6" descr="RCH General A4 header vert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4318" t="24684" r="8649" b="23616"/>
            <a:stretch>
              <a:fillRect/>
            </a:stretch>
          </p:blipFill>
          <p:spPr bwMode="auto">
            <a:xfrm>
              <a:off x="134995" y="205742"/>
              <a:ext cx="1287625" cy="1418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TextBox 7"/>
          <p:cNvSpPr txBox="1"/>
          <p:nvPr/>
        </p:nvSpPr>
        <p:spPr>
          <a:xfrm>
            <a:off x="2961232" y="6344872"/>
            <a:ext cx="68791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 sz="1400" dirty="0" smtClean="0">
                <a:solidFill>
                  <a:srgbClr val="FF0000"/>
                </a:solidFill>
              </a:rPr>
              <a:t>Platelet products, </a:t>
            </a:r>
            <a:r>
              <a:rPr lang="en-AU" altLang="en-US" sz="1400" dirty="0" smtClean="0">
                <a:solidFill>
                  <a:srgbClr val="FF0000"/>
                </a:solidFill>
              </a:rPr>
              <a:t>volume </a:t>
            </a:r>
            <a:r>
              <a:rPr lang="en-AU" altLang="en-US" sz="1400" dirty="0" smtClean="0">
                <a:solidFill>
                  <a:srgbClr val="FF0000"/>
                </a:solidFill>
              </a:rPr>
              <a:t>and expected </a:t>
            </a:r>
            <a:r>
              <a:rPr lang="en-AU" altLang="en-US" sz="1400" dirty="0">
                <a:solidFill>
                  <a:srgbClr val="FF0000"/>
                </a:solidFill>
              </a:rPr>
              <a:t>p</a:t>
            </a:r>
            <a:r>
              <a:rPr lang="en-AU" altLang="en-US" sz="1400" dirty="0" smtClean="0">
                <a:solidFill>
                  <a:srgbClr val="FF0000"/>
                </a:solidFill>
              </a:rPr>
              <a:t>latelet </a:t>
            </a:r>
            <a:r>
              <a:rPr lang="en-AU" altLang="en-US" sz="1400" dirty="0">
                <a:solidFill>
                  <a:srgbClr val="FF0000"/>
                </a:solidFill>
              </a:rPr>
              <a:t>i</a:t>
            </a:r>
            <a:r>
              <a:rPr lang="en-AU" altLang="en-US" sz="1400" dirty="0" smtClean="0">
                <a:solidFill>
                  <a:srgbClr val="FF0000"/>
                </a:solidFill>
              </a:rPr>
              <a:t>ncrement 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6466643" y="1564478"/>
            <a:ext cx="11670" cy="46216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21717" y="1311663"/>
            <a:ext cx="60576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 sz="1400" dirty="0" smtClean="0">
                <a:solidFill>
                  <a:srgbClr val="FF0000"/>
                </a:solidFill>
              </a:rPr>
              <a:t>Indications for platelet transfusions </a:t>
            </a:r>
          </a:p>
          <a:p>
            <a:pPr algn="just">
              <a:spcBef>
                <a:spcPct val="50000"/>
              </a:spcBef>
            </a:pPr>
            <a:r>
              <a:rPr lang="en-AU" altLang="en-US" sz="1000" dirty="0" smtClean="0"/>
              <a:t>Decision to transfuse should be based on both laboratory investigations and assessment of the clinical condition with careful consideration of risks &amp; benefits. </a:t>
            </a:r>
            <a:endParaRPr lang="en-AU" altLang="en-US" sz="1000" b="1" dirty="0" smtClean="0"/>
          </a:p>
          <a:p>
            <a:pPr algn="just">
              <a:spcBef>
                <a:spcPct val="50000"/>
              </a:spcBef>
            </a:pPr>
            <a:r>
              <a:rPr lang="en-AU" altLang="en-US" sz="1000" dirty="0" smtClean="0"/>
              <a:t>Platelet </a:t>
            </a:r>
            <a:r>
              <a:rPr lang="en-AU" altLang="en-US" sz="1000" dirty="0"/>
              <a:t>transfusion </a:t>
            </a:r>
            <a:r>
              <a:rPr lang="en-AU" altLang="en-US" sz="1000" dirty="0" smtClean="0"/>
              <a:t>is </a:t>
            </a:r>
            <a:r>
              <a:rPr lang="en-AU" altLang="en-US" sz="1000" dirty="0"/>
              <a:t>not indicated in all cases of thrombocytopenia and may be contraindicated (e.g. immune thrombocytopenia, thrombotic thrombocytopenia and heparin induced thrombocytopenia</a:t>
            </a:r>
            <a:r>
              <a:rPr lang="en-AU" altLang="en-US" sz="1000" dirty="0" smtClean="0"/>
              <a:t>). </a:t>
            </a:r>
            <a:endParaRPr lang="en-AU" altLang="en-US" sz="1000" dirty="0"/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3408678"/>
              </p:ext>
            </p:extLst>
          </p:nvPr>
        </p:nvGraphicFramePr>
        <p:xfrm>
          <a:off x="321717" y="2370673"/>
          <a:ext cx="6062811" cy="3993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9583"/>
                <a:gridCol w="1063228"/>
              </a:tblGrid>
              <a:tr h="236301">
                <a:tc>
                  <a:txBody>
                    <a:bodyPr/>
                    <a:lstStyle/>
                    <a:p>
                      <a:pPr algn="l"/>
                      <a:r>
                        <a:rPr lang="en-AU" sz="1000" dirty="0" smtClean="0"/>
                        <a:t>Platelet Indication </a:t>
                      </a:r>
                      <a:endParaRPr lang="en-A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000" dirty="0" smtClean="0"/>
                        <a:t>Platelet count </a:t>
                      </a:r>
                      <a:endParaRPr lang="en-AU" sz="1000" dirty="0"/>
                    </a:p>
                  </a:txBody>
                  <a:tcPr/>
                </a:tc>
              </a:tr>
              <a:tr h="236301">
                <a:tc>
                  <a:txBody>
                    <a:bodyPr/>
                    <a:lstStyle/>
                    <a:p>
                      <a:r>
                        <a:rPr lang="en-AU" sz="1000" b="1" dirty="0" smtClean="0"/>
                        <a:t>Oncology</a:t>
                      </a:r>
                      <a:endParaRPr lang="en-AU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altLang="en-US" sz="1000" dirty="0" smtClean="0"/>
                    </a:p>
                  </a:txBody>
                  <a:tcPr/>
                </a:tc>
              </a:tr>
              <a:tr h="236301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altLang="en-US" sz="1000" dirty="0" smtClean="0"/>
                        <a:t>Chemotherapy, </a:t>
                      </a:r>
                      <a:r>
                        <a:rPr lang="en-AU" altLang="en-US" sz="1000" dirty="0" err="1" smtClean="0"/>
                        <a:t>haemopoetic</a:t>
                      </a:r>
                      <a:r>
                        <a:rPr lang="en-AU" altLang="en-US" sz="1000" dirty="0" smtClean="0"/>
                        <a:t> stem cell transplantation</a:t>
                      </a:r>
                      <a:endParaRPr lang="en-AU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altLang="en-US" sz="1000" dirty="0" smtClean="0"/>
                        <a:t>&lt;10 x 10^9/L</a:t>
                      </a:r>
                    </a:p>
                  </a:txBody>
                  <a:tcPr/>
                </a:tc>
              </a:tr>
              <a:tr h="383988">
                <a:tc>
                  <a:txBody>
                    <a:bodyPr/>
                    <a:lstStyle/>
                    <a:p>
                      <a:pPr marL="0" marR="0" lvl="1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altLang="en-US" sz="1000" dirty="0" smtClean="0"/>
                        <a:t>Chemotherapy, </a:t>
                      </a:r>
                      <a:r>
                        <a:rPr lang="en-AU" altLang="en-US" sz="1000" dirty="0" err="1" smtClean="0"/>
                        <a:t>haemopoetic</a:t>
                      </a:r>
                      <a:r>
                        <a:rPr lang="en-AU" altLang="en-US" sz="1000" dirty="0" smtClean="0"/>
                        <a:t> stem cell transplantation &amp; risk factors (e.g. fever, minor</a:t>
                      </a:r>
                      <a:r>
                        <a:rPr lang="en-AU" altLang="en-US" sz="1000" baseline="0" dirty="0" smtClean="0"/>
                        <a:t> </a:t>
                      </a:r>
                      <a:r>
                        <a:rPr lang="en-AU" altLang="en-US" sz="1000" dirty="0" smtClean="0"/>
                        <a:t>bleeding)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altLang="en-US" sz="1000" dirty="0" smtClean="0"/>
                        <a:t>&lt;20 x 10^9/L </a:t>
                      </a:r>
                      <a:endParaRPr lang="en-AU" sz="1000" dirty="0"/>
                    </a:p>
                  </a:txBody>
                  <a:tcPr/>
                </a:tc>
              </a:tr>
              <a:tr h="233812">
                <a:tc>
                  <a:txBody>
                    <a:bodyPr/>
                    <a:lstStyle/>
                    <a:p>
                      <a:pPr marL="0" marR="0" lvl="2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 smtClean="0"/>
                        <a:t>Lumbar</a:t>
                      </a:r>
                      <a:r>
                        <a:rPr lang="en-AU" sz="1000" baseline="0" dirty="0" smtClean="0"/>
                        <a:t> puncture and new disease induced thrombocytopenia </a:t>
                      </a:r>
                      <a:endParaRPr lang="en-AU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 smtClean="0"/>
                        <a:t>&lt;</a:t>
                      </a:r>
                      <a:r>
                        <a:rPr lang="en-AU" altLang="en-US" sz="1000" dirty="0" smtClean="0"/>
                        <a:t>50 x 10^9/L </a:t>
                      </a:r>
                      <a:endParaRPr lang="en-AU" sz="1000" dirty="0" smtClean="0"/>
                    </a:p>
                  </a:txBody>
                  <a:tcPr/>
                </a:tc>
              </a:tr>
              <a:tr h="236301">
                <a:tc>
                  <a:txBody>
                    <a:bodyPr/>
                    <a:lstStyle/>
                    <a:p>
                      <a:pPr marL="0" marR="0" lvl="2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 smtClean="0"/>
                        <a:t>Lumbar puncture and on-going</a:t>
                      </a:r>
                      <a:r>
                        <a:rPr lang="en-AU" sz="1000" baseline="0" dirty="0" smtClean="0"/>
                        <a:t> chemotherapy induced thrombocytopenia  </a:t>
                      </a:r>
                      <a:endParaRPr lang="en-AU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 smtClean="0"/>
                        <a:t>&lt;30 x </a:t>
                      </a:r>
                      <a:r>
                        <a:rPr lang="en-AU" altLang="en-US" sz="1000" dirty="0" smtClean="0"/>
                        <a:t>10^9/L</a:t>
                      </a:r>
                      <a:endParaRPr lang="en-AU" sz="1000" dirty="0" smtClean="0"/>
                    </a:p>
                  </a:txBody>
                  <a:tcPr/>
                </a:tc>
              </a:tr>
              <a:tr h="236301">
                <a:tc>
                  <a:txBody>
                    <a:bodyPr/>
                    <a:lstStyle/>
                    <a:p>
                      <a:pPr marL="0" marR="0" lvl="2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b="1" dirty="0" smtClean="0"/>
                        <a:t>Invasive</a:t>
                      </a:r>
                      <a:r>
                        <a:rPr lang="en-AU" sz="1050" b="1" baseline="0" dirty="0" smtClean="0"/>
                        <a:t> </a:t>
                      </a:r>
                      <a:r>
                        <a:rPr lang="en-AU" sz="1000" b="1" baseline="0" dirty="0" smtClean="0"/>
                        <a:t>procedures</a:t>
                      </a:r>
                      <a:endParaRPr lang="en-AU" sz="10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000" dirty="0" smtClean="0"/>
                    </a:p>
                  </a:txBody>
                  <a:tcPr/>
                </a:tc>
              </a:tr>
              <a:tr h="236301">
                <a:tc>
                  <a:txBody>
                    <a:bodyPr/>
                    <a:lstStyle/>
                    <a:p>
                      <a:pPr marL="0" marR="0" lvl="2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altLang="en-US" sz="1000" dirty="0" smtClean="0"/>
                        <a:t>Patient undergoing invasive procedure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altLang="en-US" sz="1000" dirty="0" smtClean="0"/>
                        <a:t>&lt;50 x 10^9/L </a:t>
                      </a:r>
                      <a:endParaRPr lang="en-AU" sz="1000" dirty="0" smtClean="0"/>
                    </a:p>
                  </a:txBody>
                  <a:tcPr/>
                </a:tc>
              </a:tr>
              <a:tr h="236301">
                <a:tc>
                  <a:txBody>
                    <a:bodyPr/>
                    <a:lstStyle/>
                    <a:p>
                      <a:pPr marL="0" marR="0" lvl="2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altLang="en-US" sz="1000" dirty="0" smtClean="0"/>
                        <a:t>Patient undergoing high risk invasive procedure (e.g. neuro surgery)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 smtClean="0"/>
                        <a:t>&lt;100 </a:t>
                      </a:r>
                      <a:r>
                        <a:rPr lang="en-AU" altLang="en-US" sz="1000" dirty="0" smtClean="0"/>
                        <a:t>x 10^9/L </a:t>
                      </a:r>
                      <a:endParaRPr lang="en-AU" sz="1000" dirty="0" smtClean="0"/>
                    </a:p>
                  </a:txBody>
                  <a:tcPr/>
                </a:tc>
              </a:tr>
              <a:tr h="236301">
                <a:tc>
                  <a:txBody>
                    <a:bodyPr/>
                    <a:lstStyle/>
                    <a:p>
                      <a:pPr marL="0" marR="0" lvl="2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altLang="en-US" sz="1000" b="1" dirty="0" smtClean="0"/>
                        <a:t>Critically ill patients</a:t>
                      </a:r>
                      <a:r>
                        <a:rPr lang="en-AU" altLang="en-US" sz="1000" b="1" baseline="0" dirty="0" smtClean="0"/>
                        <a:t> - </a:t>
                      </a:r>
                      <a:r>
                        <a:rPr lang="en-AU" altLang="en-US" sz="1000" b="0" baseline="0" dirty="0" smtClean="0"/>
                        <a:t>limited evidence, suggested thresholds</a:t>
                      </a:r>
                      <a:r>
                        <a:rPr lang="en-AU" altLang="en-US" sz="1000" b="0" baseline="0" dirty="0" smtClean="0"/>
                        <a:t>: </a:t>
                      </a:r>
                    </a:p>
                    <a:p>
                      <a:pPr marL="0" marR="0" lvl="2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altLang="en-US" sz="1000" b="0" baseline="0" dirty="0" smtClean="0"/>
                        <a:t>Note: higher transfusion triggers may be acceptable in certain circumstances</a:t>
                      </a:r>
                      <a:endParaRPr lang="en-AU" altLang="en-US" sz="10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000" dirty="0" smtClean="0"/>
                    </a:p>
                  </a:txBody>
                  <a:tcPr/>
                </a:tc>
              </a:tr>
              <a:tr h="236301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altLang="en-US" sz="1000" dirty="0" smtClean="0"/>
                        <a:t>No</a:t>
                      </a:r>
                      <a:r>
                        <a:rPr lang="en-AU" altLang="en-US" sz="1000" baseline="0" dirty="0" smtClean="0"/>
                        <a:t> bleeding</a:t>
                      </a:r>
                      <a:endParaRPr lang="en-AU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altLang="en-US" sz="1000" dirty="0" smtClean="0"/>
                        <a:t>&lt;10 x 10^9/L</a:t>
                      </a:r>
                    </a:p>
                  </a:txBody>
                  <a:tcPr/>
                </a:tc>
              </a:tr>
              <a:tr h="236301">
                <a:tc>
                  <a:txBody>
                    <a:bodyPr/>
                    <a:lstStyle/>
                    <a:p>
                      <a:pPr marL="714375" marR="0" indent="-714375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altLang="en-US" sz="1000" dirty="0" smtClean="0"/>
                        <a:t>No bleeding</a:t>
                      </a:r>
                      <a:r>
                        <a:rPr lang="en-AU" altLang="en-US" sz="1000" baseline="0" dirty="0" smtClean="0"/>
                        <a:t> &amp;</a:t>
                      </a:r>
                      <a:r>
                        <a:rPr lang="en-AU" altLang="en-US" sz="1000" dirty="0" smtClean="0"/>
                        <a:t> risk factors (e.g. sepsis, renal failure, medications)</a:t>
                      </a:r>
                      <a:endParaRPr lang="en-AU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altLang="en-US" sz="1000" dirty="0" smtClean="0"/>
                        <a:t>&lt;20 x 10^9/L</a:t>
                      </a:r>
                    </a:p>
                  </a:txBody>
                  <a:tcPr/>
                </a:tc>
              </a:tr>
              <a:tr h="267752">
                <a:tc>
                  <a:txBody>
                    <a:bodyPr/>
                    <a:lstStyle/>
                    <a:p>
                      <a:pPr marL="714375" marR="0" indent="-714375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altLang="en-US" sz="1000" dirty="0" smtClean="0"/>
                        <a:t>Extra Corporeal Life </a:t>
                      </a:r>
                      <a:r>
                        <a:rPr lang="en-AU" altLang="en-US" sz="1000" dirty="0" smtClean="0"/>
                        <a:t>Support (lower platelet counts may be acceptable</a:t>
                      </a:r>
                      <a:r>
                        <a:rPr lang="en-AU" altLang="en-US" sz="1000" baseline="0" dirty="0" smtClean="0"/>
                        <a:t> in stable patients)</a:t>
                      </a:r>
                      <a:endParaRPr lang="en-AU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altLang="en-US" sz="1000" dirty="0" smtClean="0"/>
                        <a:t>&lt;100 x 10^9/L</a:t>
                      </a:r>
                      <a:endParaRPr lang="en-AU" sz="1000" dirty="0" smtClean="0"/>
                    </a:p>
                  </a:txBody>
                  <a:tcPr/>
                </a:tc>
              </a:tr>
              <a:tr h="236301">
                <a:tc>
                  <a:txBody>
                    <a:bodyPr/>
                    <a:lstStyle/>
                    <a:p>
                      <a:pPr marL="0" marR="0" lvl="1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b="1" dirty="0" smtClean="0"/>
                        <a:t>Active bleeding </a:t>
                      </a:r>
                      <a:endParaRPr lang="en-AU" altLang="en-US" sz="10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 smtClean="0"/>
                        <a:t>&lt;</a:t>
                      </a:r>
                      <a:r>
                        <a:rPr lang="en-AU" altLang="en-US" sz="1000" dirty="0" smtClean="0"/>
                        <a:t>50 x 10^9/L </a:t>
                      </a:r>
                    </a:p>
                  </a:txBody>
                  <a:tcPr/>
                </a:tc>
              </a:tr>
              <a:tr h="236301">
                <a:tc>
                  <a:txBody>
                    <a:bodyPr/>
                    <a:lstStyle/>
                    <a:p>
                      <a:pPr marL="0" marR="0" lvl="1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altLang="en-US" sz="1000" b="1" dirty="0" smtClean="0"/>
                        <a:t>Neonatal thrombocytopenia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 smtClean="0"/>
                        <a:t>&lt;30-50 </a:t>
                      </a:r>
                      <a:r>
                        <a:rPr lang="en-AU" altLang="en-US" sz="1000" dirty="0" smtClean="0"/>
                        <a:t>x 10^9/L</a:t>
                      </a:r>
                      <a:endParaRPr lang="en-AU" sz="10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0319997"/>
              </p:ext>
            </p:extLst>
          </p:nvPr>
        </p:nvGraphicFramePr>
        <p:xfrm>
          <a:off x="321717" y="6673548"/>
          <a:ext cx="12086183" cy="1429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7183"/>
                <a:gridCol w="4546600"/>
                <a:gridCol w="1727200"/>
                <a:gridCol w="3505200"/>
              </a:tblGrid>
              <a:tr h="0">
                <a:tc>
                  <a:txBody>
                    <a:bodyPr/>
                    <a:lstStyle/>
                    <a:p>
                      <a:r>
                        <a:rPr lang="en-AU" sz="1000" dirty="0" smtClean="0"/>
                        <a:t>Product </a:t>
                      </a:r>
                      <a:endParaRPr lang="en-AU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AU" sz="1000" dirty="0" smtClean="0"/>
                        <a:t>Description </a:t>
                      </a:r>
                      <a:endParaRPr lang="en-AU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AU" sz="1000" dirty="0" smtClean="0"/>
                        <a:t>Volume</a:t>
                      </a:r>
                      <a:endParaRPr lang="en-AU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AU" sz="1000" dirty="0" smtClean="0"/>
                        <a:t>Expected platelet increment </a:t>
                      </a:r>
                      <a:endParaRPr lang="en-AU" sz="1000" dirty="0"/>
                    </a:p>
                  </a:txBody>
                  <a:tcPr anchor="ctr"/>
                </a:tc>
              </a:tr>
              <a:tr h="308912">
                <a:tc>
                  <a:txBody>
                    <a:bodyPr/>
                    <a:lstStyle/>
                    <a:p>
                      <a:r>
                        <a:rPr lang="en-AU" sz="1000" dirty="0" smtClean="0"/>
                        <a:t>Pooled platelets</a:t>
                      </a:r>
                      <a:r>
                        <a:rPr lang="en-AU" sz="1000" baseline="0" dirty="0" smtClean="0"/>
                        <a:t> (adult unit)</a:t>
                      </a:r>
                      <a:endParaRPr lang="en-AU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altLang="en-US" sz="1000" dirty="0" smtClean="0"/>
                        <a:t>Platelets collected from 4 separate donors</a:t>
                      </a:r>
                      <a:r>
                        <a:rPr lang="en-AU" altLang="en-US" sz="1000" baseline="0" dirty="0" smtClean="0"/>
                        <a:t> and</a:t>
                      </a:r>
                      <a:r>
                        <a:rPr lang="en-AU" altLang="en-US" sz="1000" dirty="0" smtClean="0"/>
                        <a:t> pooled into</a:t>
                      </a:r>
                      <a:r>
                        <a:rPr lang="en-AU" altLang="en-US" sz="1000" baseline="0" dirty="0" smtClean="0"/>
                        <a:t> 1 unit</a:t>
                      </a:r>
                      <a:endParaRPr lang="en-AU" alt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AU" sz="1000" dirty="0" smtClean="0"/>
                        <a:t>&gt;160 ml.</a:t>
                      </a:r>
                      <a:r>
                        <a:rPr lang="en-AU" sz="1000" baseline="0" dirty="0" smtClean="0"/>
                        <a:t> </a:t>
                      </a:r>
                      <a:r>
                        <a:rPr lang="en-AU" sz="1000" dirty="0" smtClean="0"/>
                        <a:t>Average 326 ml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AU" sz="1000" dirty="0" smtClean="0"/>
                        <a:t>1 unit typically increases</a:t>
                      </a:r>
                      <a:r>
                        <a:rPr lang="en-AU" sz="1000" baseline="0" dirty="0" smtClean="0"/>
                        <a:t> count by 20 - 40 </a:t>
                      </a:r>
                      <a:r>
                        <a:rPr lang="en-AU" altLang="en-US" sz="1000" dirty="0" smtClean="0"/>
                        <a:t>x 10^9/L in 70 kg adult </a:t>
                      </a:r>
                      <a:endParaRPr lang="en-AU" sz="1000" dirty="0"/>
                    </a:p>
                  </a:txBody>
                  <a:tcPr anchor="ctr"/>
                </a:tc>
              </a:tr>
              <a:tr h="469900">
                <a:tc>
                  <a:txBody>
                    <a:bodyPr/>
                    <a:lstStyle/>
                    <a:p>
                      <a:r>
                        <a:rPr lang="en-AU" sz="1000" dirty="0" smtClean="0"/>
                        <a:t>Apheresis platelets (adult unit) </a:t>
                      </a:r>
                      <a:endParaRPr lang="en-AU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AU" sz="1000" dirty="0" smtClean="0"/>
                        <a:t>Single donor</a:t>
                      </a:r>
                      <a:r>
                        <a:rPr lang="en-AU" sz="1000" baseline="0" dirty="0" smtClean="0"/>
                        <a:t> platelets, suspended in donor’s plasma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AU" sz="1000" baseline="0" dirty="0" smtClean="0"/>
                        <a:t>Can be used to decrease donor exposure in patients frequently transfused. </a:t>
                      </a:r>
                      <a:endParaRPr lang="en-AU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AU" sz="1000" dirty="0" smtClean="0"/>
                        <a:t>100–400 ml.</a:t>
                      </a:r>
                      <a:r>
                        <a:rPr lang="en-AU" sz="1000" baseline="0" dirty="0" smtClean="0"/>
                        <a:t> </a:t>
                      </a:r>
                      <a:r>
                        <a:rPr lang="en-AU" sz="1000" dirty="0" smtClean="0"/>
                        <a:t>Average 180 ml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 smtClean="0"/>
                        <a:t>1 unit typically</a:t>
                      </a:r>
                      <a:r>
                        <a:rPr lang="en-AU" sz="1000" baseline="0" dirty="0" smtClean="0"/>
                        <a:t> increases count by 20 - 40 </a:t>
                      </a:r>
                      <a:r>
                        <a:rPr lang="en-AU" altLang="en-US" sz="1000" dirty="0" smtClean="0"/>
                        <a:t>x 10^9/L in 70 kg adult </a:t>
                      </a:r>
                      <a:endParaRPr lang="en-AU" sz="1000" dirty="0" smtClean="0"/>
                    </a:p>
                  </a:txBody>
                  <a:tcPr anchor="ctr"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AU" sz="1000" dirty="0" smtClean="0"/>
                        <a:t>Paediatric apheresis platelets (</a:t>
                      </a:r>
                      <a:r>
                        <a:rPr lang="en-AU" sz="1000" dirty="0" err="1" smtClean="0"/>
                        <a:t>pedipak</a:t>
                      </a:r>
                      <a:r>
                        <a:rPr lang="en-AU" sz="1000" dirty="0" smtClean="0"/>
                        <a:t>) </a:t>
                      </a:r>
                      <a:r>
                        <a:rPr lang="en-AU" sz="1000" baseline="0" dirty="0" smtClean="0"/>
                        <a:t> </a:t>
                      </a:r>
                      <a:endParaRPr lang="en-AU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AU" sz="1000" baseline="0" dirty="0" smtClean="0"/>
                        <a:t>Single donor platelets split into 3 to 4 packs (</a:t>
                      </a:r>
                      <a:r>
                        <a:rPr lang="en-AU" sz="1000" baseline="0" dirty="0" err="1" smtClean="0"/>
                        <a:t>pedipaks</a:t>
                      </a:r>
                      <a:r>
                        <a:rPr lang="en-AU" sz="1000" baseline="0" dirty="0" smtClean="0"/>
                        <a:t>) of equal volume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AU" sz="1000" baseline="0" dirty="0" smtClean="0"/>
                        <a:t>Can be used to reduce donor exposure and minimise product wastage </a:t>
                      </a:r>
                      <a:endParaRPr lang="en-AU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AU" sz="1000" dirty="0" smtClean="0"/>
                        <a:t>40–60 ml.</a:t>
                      </a:r>
                      <a:r>
                        <a:rPr lang="en-AU" sz="1000" baseline="0" dirty="0" smtClean="0"/>
                        <a:t> </a:t>
                      </a:r>
                      <a:r>
                        <a:rPr lang="en-AU" sz="1000" dirty="0" smtClean="0"/>
                        <a:t>Average</a:t>
                      </a:r>
                      <a:r>
                        <a:rPr lang="en-AU" sz="1000" baseline="0" dirty="0" smtClean="0"/>
                        <a:t> 51 ml </a:t>
                      </a:r>
                      <a:endParaRPr lang="en-AU" sz="100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AU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AU" sz="1000" dirty="0" smtClean="0"/>
                        <a:t>1 </a:t>
                      </a:r>
                      <a:r>
                        <a:rPr lang="en-AU" sz="1000" dirty="0" err="1" smtClean="0"/>
                        <a:t>pedipak</a:t>
                      </a:r>
                      <a:r>
                        <a:rPr lang="en-AU" sz="1000" dirty="0" smtClean="0"/>
                        <a:t> typically increases count in</a:t>
                      </a:r>
                      <a:r>
                        <a:rPr lang="en-AU" sz="1000" baseline="0" dirty="0" smtClean="0"/>
                        <a:t> </a:t>
                      </a:r>
                      <a:r>
                        <a:rPr lang="en-AU" sz="1000" dirty="0" smtClean="0"/>
                        <a:t>18kg child by 20 </a:t>
                      </a:r>
                      <a:r>
                        <a:rPr lang="en-AU" altLang="en-US" sz="1000" dirty="0" smtClean="0"/>
                        <a:t>x 10^9/L</a:t>
                      </a:r>
                      <a:endParaRPr lang="en-AU" sz="1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321716" y="8054696"/>
            <a:ext cx="1168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>
                <a:solidFill>
                  <a:srgbClr val="FF0000"/>
                </a:solidFill>
              </a:rPr>
              <a:t>Platelet administration </a:t>
            </a:r>
            <a:endParaRPr lang="en-AU" sz="1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11941" y="1266059"/>
            <a:ext cx="428791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>
                <a:solidFill>
                  <a:srgbClr val="FF0000"/>
                </a:solidFill>
              </a:rPr>
              <a:t>Dosing recommendations  </a:t>
            </a:r>
            <a:endParaRPr lang="en-AU" sz="800" dirty="0" smtClean="0">
              <a:solidFill>
                <a:srgbClr val="FF0000"/>
              </a:solidFill>
            </a:endParaRPr>
          </a:p>
          <a:p>
            <a:pPr algn="ctr"/>
            <a:endParaRPr lang="en-AU" sz="400" dirty="0" smtClean="0"/>
          </a:p>
          <a:p>
            <a:pPr algn="ctr"/>
            <a:r>
              <a:rPr lang="en-AU" sz="1400" b="1" dirty="0"/>
              <a:t>Platelet dose is generally </a:t>
            </a:r>
            <a:r>
              <a:rPr lang="en-AU" sz="1400" b="1" dirty="0" smtClean="0"/>
              <a:t>5 to 10ml/kg.</a:t>
            </a:r>
          </a:p>
          <a:p>
            <a:pPr algn="ctr"/>
            <a:endParaRPr lang="en-AU" sz="600" b="1" dirty="0"/>
          </a:p>
          <a:p>
            <a:pPr algn="ctr"/>
            <a:r>
              <a:rPr lang="en-AU" altLang="en-US" sz="1400" b="1" dirty="0" smtClean="0"/>
              <a:t>Usual platelet dose in an adult is 1 adult unit. </a:t>
            </a:r>
          </a:p>
          <a:p>
            <a:pPr algn="ctr"/>
            <a:endParaRPr lang="en-AU" altLang="en-US" sz="600" b="1" dirty="0" smtClean="0"/>
          </a:p>
          <a:p>
            <a:pPr algn="ctr"/>
            <a:r>
              <a:rPr lang="en-AU" altLang="en-US" sz="1400" b="1" i="1" dirty="0" smtClean="0"/>
              <a:t>“Don’t use 2 when 1 will do”</a:t>
            </a:r>
            <a:endParaRPr lang="en-AU" altLang="en-US" sz="800" b="1" i="1" dirty="0" smtClean="0"/>
          </a:p>
          <a:p>
            <a:endParaRPr lang="en-AU" sz="6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000" dirty="0" smtClean="0"/>
              <a:t>Avoid giving excess volume to neonates, infants and small children.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000" dirty="0" smtClean="0"/>
              <a:t>Blood bank will supply the most appropriate unit in stock. 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863191"/>
              </p:ext>
            </p:extLst>
          </p:nvPr>
        </p:nvGraphicFramePr>
        <p:xfrm>
          <a:off x="6598785" y="3181459"/>
          <a:ext cx="5881098" cy="2202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0567"/>
                <a:gridCol w="940837"/>
                <a:gridCol w="954465"/>
                <a:gridCol w="959835"/>
                <a:gridCol w="1134982"/>
                <a:gridCol w="590412"/>
              </a:tblGrid>
              <a:tr h="456418">
                <a:tc>
                  <a:txBody>
                    <a:bodyPr/>
                    <a:lstStyle/>
                    <a:p>
                      <a:pPr algn="l"/>
                      <a:endParaRPr lang="en-AU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000" b="1" dirty="0" smtClean="0"/>
                        <a:t>&lt;10 kg </a:t>
                      </a:r>
                      <a:endParaRPr lang="en-AU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000" dirty="0" smtClean="0"/>
                        <a:t>10-20 kg</a:t>
                      </a:r>
                      <a:endParaRPr lang="en-AU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000" dirty="0" smtClean="0"/>
                        <a:t>20-30 kg </a:t>
                      </a:r>
                      <a:endParaRPr lang="en-AU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000" dirty="0" smtClean="0"/>
                        <a:t>30-40 kg </a:t>
                      </a:r>
                      <a:endParaRPr lang="en-AU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000" dirty="0" smtClean="0"/>
                        <a:t>&gt;40 kg </a:t>
                      </a:r>
                      <a:endParaRPr lang="en-AU" sz="1000" dirty="0"/>
                    </a:p>
                  </a:txBody>
                  <a:tcPr anchor="ctr"/>
                </a:tc>
              </a:tr>
              <a:tr h="522379">
                <a:tc>
                  <a:txBody>
                    <a:bodyPr/>
                    <a:lstStyle/>
                    <a:p>
                      <a:r>
                        <a:rPr lang="en-AU" sz="1000" dirty="0" smtClean="0"/>
                        <a:t>Pooled platelets</a:t>
                      </a:r>
                      <a:r>
                        <a:rPr lang="en-AU" sz="1000" baseline="0" dirty="0" smtClean="0"/>
                        <a:t> (adult unit)</a:t>
                      </a:r>
                      <a:endParaRPr lang="en-AU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000" b="0" dirty="0" smtClean="0"/>
                        <a:t>5ml/kg to </a:t>
                      </a:r>
                      <a:r>
                        <a:rPr lang="en-AU" sz="1000" b="0" baseline="0" dirty="0" smtClean="0"/>
                        <a:t>10ml/kg </a:t>
                      </a:r>
                      <a:endParaRPr lang="en-AU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 smtClean="0"/>
                        <a:t>5ml/kg to 10ml/kg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 smtClean="0"/>
                        <a:t>5ml/kg to 10ml/kg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 smtClean="0"/>
                        <a:t>1 unit or 10ml/kg </a:t>
                      </a:r>
                    </a:p>
                    <a:p>
                      <a:pPr algn="ctr"/>
                      <a:r>
                        <a:rPr lang="en-AU" sz="1000" dirty="0" smtClean="0"/>
                        <a:t>Which ever is less </a:t>
                      </a:r>
                      <a:endParaRPr lang="en-AU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000" dirty="0" smtClean="0"/>
                        <a:t>1 unit</a:t>
                      </a:r>
                      <a:endParaRPr lang="en-AU" sz="1000" dirty="0"/>
                    </a:p>
                  </a:txBody>
                  <a:tcPr anchor="ctr"/>
                </a:tc>
              </a:tr>
              <a:tr h="522379">
                <a:tc>
                  <a:txBody>
                    <a:bodyPr/>
                    <a:lstStyle/>
                    <a:p>
                      <a:r>
                        <a:rPr lang="en-AU" sz="1000" dirty="0" smtClean="0"/>
                        <a:t>Apheresis platelets</a:t>
                      </a:r>
                      <a:r>
                        <a:rPr lang="en-AU" sz="1000" baseline="0" dirty="0" smtClean="0"/>
                        <a:t> (adult unit)</a:t>
                      </a:r>
                      <a:endParaRPr lang="en-AU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b="0" dirty="0" smtClean="0"/>
                        <a:t>5ml/kg to 10ml/kg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 smtClean="0"/>
                        <a:t>5ml/kg to 10ml/kg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 smtClean="0"/>
                        <a:t>5ml/kg to 10ml/kg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 smtClean="0"/>
                        <a:t>1 unit or 10ml/kg </a:t>
                      </a:r>
                    </a:p>
                    <a:p>
                      <a:pPr algn="ctr"/>
                      <a:r>
                        <a:rPr lang="en-AU" sz="1000" dirty="0" smtClean="0"/>
                        <a:t>Which ever is less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000" dirty="0" smtClean="0"/>
                        <a:t>1 unit </a:t>
                      </a:r>
                      <a:endParaRPr lang="en-AU" sz="1000" dirty="0"/>
                    </a:p>
                  </a:txBody>
                  <a:tcPr anchor="ctr"/>
                </a:tc>
              </a:tr>
              <a:tr h="667484">
                <a:tc>
                  <a:txBody>
                    <a:bodyPr/>
                    <a:lstStyle/>
                    <a:p>
                      <a:r>
                        <a:rPr lang="en-AU" sz="1000" dirty="0" smtClean="0"/>
                        <a:t>Paediatric apheresis platelets (</a:t>
                      </a:r>
                      <a:r>
                        <a:rPr lang="en-AU" sz="1000" dirty="0" err="1" smtClean="0"/>
                        <a:t>pedipak</a:t>
                      </a:r>
                      <a:r>
                        <a:rPr lang="en-AU" sz="1000" dirty="0" smtClean="0"/>
                        <a:t>) </a:t>
                      </a:r>
                      <a:endParaRPr lang="en-AU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000" b="0" dirty="0" smtClean="0"/>
                        <a:t>1 </a:t>
                      </a:r>
                      <a:r>
                        <a:rPr lang="en-AU" sz="1000" b="0" dirty="0" err="1" smtClean="0"/>
                        <a:t>pedipak</a:t>
                      </a:r>
                      <a:r>
                        <a:rPr lang="en-AU" sz="1000" b="0" dirty="0" smtClean="0"/>
                        <a:t> or </a:t>
                      </a:r>
                    </a:p>
                    <a:p>
                      <a:pPr algn="ctr"/>
                      <a:r>
                        <a:rPr lang="en-AU" sz="1000" b="0" dirty="0" smtClean="0"/>
                        <a:t>5 - 10 ml/kg</a:t>
                      </a:r>
                      <a:r>
                        <a:rPr lang="en-AU" sz="1000" b="0" baseline="0" dirty="0" smtClean="0"/>
                        <a:t> Which ever is less </a:t>
                      </a:r>
                      <a:endParaRPr lang="en-AU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 smtClean="0"/>
                        <a:t>2 </a:t>
                      </a:r>
                      <a:r>
                        <a:rPr lang="en-AU" sz="1000" dirty="0" err="1" smtClean="0"/>
                        <a:t>pedipaks</a:t>
                      </a:r>
                      <a:r>
                        <a:rPr lang="en-AU" sz="1000" dirty="0" smtClean="0"/>
                        <a:t> or 5 - 10 ml/kg</a:t>
                      </a:r>
                      <a:r>
                        <a:rPr lang="en-AU" sz="1000" baseline="0" dirty="0" smtClean="0"/>
                        <a:t> Which ever is less</a:t>
                      </a:r>
                      <a:endParaRPr lang="en-AU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 smtClean="0"/>
                        <a:t>3 </a:t>
                      </a:r>
                      <a:r>
                        <a:rPr lang="en-AU" sz="1000" dirty="0" err="1" smtClean="0"/>
                        <a:t>pedipaks</a:t>
                      </a:r>
                      <a:r>
                        <a:rPr lang="en-AU" sz="1000" dirty="0" smtClean="0"/>
                        <a:t> or 5 - 10 ml/kg</a:t>
                      </a:r>
                      <a:r>
                        <a:rPr lang="en-AU" sz="1000" baseline="0" dirty="0" smtClean="0"/>
                        <a:t> Which ever is less</a:t>
                      </a:r>
                      <a:endParaRPr lang="en-AU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 smtClean="0"/>
                        <a:t>4 </a:t>
                      </a:r>
                      <a:r>
                        <a:rPr lang="en-AU" sz="1000" dirty="0" err="1" smtClean="0"/>
                        <a:t>pedipaks</a:t>
                      </a:r>
                      <a:r>
                        <a:rPr lang="en-AU" sz="1000" dirty="0" smtClean="0"/>
                        <a:t> or </a:t>
                      </a: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 smtClean="0"/>
                        <a:t>5 - 10 ml/kg</a:t>
                      </a:r>
                      <a:r>
                        <a:rPr lang="en-AU" sz="1000" baseline="0" dirty="0" smtClean="0"/>
                        <a:t> Which ever is less </a:t>
                      </a:r>
                      <a:endParaRPr lang="en-AU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1000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>
            <a:off x="6578806" y="3193265"/>
            <a:ext cx="1358869" cy="43454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560428" y="3265865"/>
            <a:ext cx="80884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b="1" dirty="0" smtClean="0">
                <a:solidFill>
                  <a:schemeClr val="bg1"/>
                </a:solidFill>
              </a:rPr>
              <a:t>Platelet</a:t>
            </a:r>
            <a:r>
              <a:rPr lang="en-AU" sz="1050" b="1" dirty="0" smtClean="0">
                <a:solidFill>
                  <a:schemeClr val="bg1"/>
                </a:solidFill>
              </a:rPr>
              <a:t> </a:t>
            </a:r>
            <a:r>
              <a:rPr lang="en-AU" sz="1000" b="1" dirty="0" smtClean="0">
                <a:solidFill>
                  <a:schemeClr val="bg1"/>
                </a:solidFill>
              </a:rPr>
              <a:t>product</a:t>
            </a:r>
            <a:endParaRPr lang="en-AU" sz="1000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27528" y="3193265"/>
            <a:ext cx="6357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b="1" dirty="0" smtClean="0">
                <a:solidFill>
                  <a:schemeClr val="bg1"/>
                </a:solidFill>
              </a:rPr>
              <a:t>Weight</a:t>
            </a:r>
            <a:endParaRPr lang="en-AU" sz="1000" b="1" dirty="0">
              <a:solidFill>
                <a:schemeClr val="bg1"/>
              </a:solidFill>
            </a:endParaRP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292656"/>
              </p:ext>
            </p:extLst>
          </p:nvPr>
        </p:nvGraphicFramePr>
        <p:xfrm>
          <a:off x="321716" y="8362473"/>
          <a:ext cx="12138076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9038"/>
                <a:gridCol w="6069038"/>
              </a:tblGrid>
              <a:tr h="219854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b="0" dirty="0" smtClean="0">
                          <a:solidFill>
                            <a:schemeClr val="tx1"/>
                          </a:solidFill>
                        </a:rPr>
                        <a:t>Use new blood</a:t>
                      </a:r>
                      <a:r>
                        <a:rPr lang="en-AU" sz="1000" b="0" baseline="0" dirty="0" smtClean="0">
                          <a:solidFill>
                            <a:schemeClr val="tx1"/>
                          </a:solidFill>
                        </a:rPr>
                        <a:t> administration filter (170 to 200 micron) when administering platelets. </a:t>
                      </a:r>
                      <a:endParaRPr lang="en-AU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b="0" dirty="0" smtClean="0">
                          <a:solidFill>
                            <a:schemeClr val="tx1"/>
                          </a:solidFill>
                        </a:rPr>
                        <a:t>Use a volumetric pump or syringe</a:t>
                      </a:r>
                      <a:r>
                        <a:rPr lang="en-AU" sz="1000" b="0" baseline="0" dirty="0" smtClean="0">
                          <a:solidFill>
                            <a:schemeClr val="tx1"/>
                          </a:solidFill>
                        </a:rPr>
                        <a:t> driver whenever possible </a:t>
                      </a:r>
                      <a:endParaRPr lang="en-AU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47421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b="0" baseline="0" dirty="0" smtClean="0">
                          <a:solidFill>
                            <a:schemeClr val="tx1"/>
                          </a:solidFill>
                        </a:rPr>
                        <a:t>Do not transfuse platelets via same blood administration filter after red cell transfusion as some platelets may get caught in fibrin strands/debris caught in filter. (Exception – critical bleeding. Can continue to use same filter unless flow is impeded by debris caught in filter). </a:t>
                      </a:r>
                      <a:endParaRPr lang="en-AU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b="0" baseline="0" dirty="0" smtClean="0">
                          <a:solidFill>
                            <a:schemeClr val="tx1"/>
                          </a:solidFill>
                        </a:rPr>
                        <a:t>Suggest administer </a:t>
                      </a:r>
                      <a:r>
                        <a:rPr lang="en-AU" sz="1000" b="0" baseline="0" dirty="0" smtClean="0">
                          <a:solidFill>
                            <a:schemeClr val="tx1"/>
                          </a:solidFill>
                        </a:rPr>
                        <a:t>over 1 to 2 </a:t>
                      </a:r>
                      <a:r>
                        <a:rPr lang="en-AU" sz="1000" b="0" baseline="0" dirty="0" smtClean="0">
                          <a:solidFill>
                            <a:schemeClr val="tx1"/>
                          </a:solidFill>
                        </a:rPr>
                        <a:t>hours.</a:t>
                      </a:r>
                      <a:endParaRPr lang="en-AU" sz="10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b="0" baseline="0" dirty="0" smtClean="0">
                          <a:solidFill>
                            <a:schemeClr val="tx1"/>
                          </a:solidFill>
                        </a:rPr>
                        <a:t>Increased transfusion rates may be associated with increased risk of transfusion reactions. </a:t>
                      </a: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b="0" baseline="0" dirty="0" smtClean="0">
                          <a:solidFill>
                            <a:schemeClr val="tx1"/>
                          </a:solidFill>
                        </a:rPr>
                        <a:t>Must </a:t>
                      </a:r>
                      <a:r>
                        <a:rPr lang="en-AU" sz="1000" b="0" baseline="0" dirty="0" smtClean="0">
                          <a:solidFill>
                            <a:schemeClr val="tx1"/>
                          </a:solidFill>
                        </a:rPr>
                        <a:t>be completed within 4 hours. 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1" name="Picture 1030" descr="0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8197" y="1823197"/>
            <a:ext cx="785333" cy="967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1030" descr="0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1549" y="1830531"/>
            <a:ext cx="796928" cy="981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030" descr="0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4405" y="1763315"/>
            <a:ext cx="861879" cy="1061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Multiply 9"/>
          <p:cNvSpPr/>
          <p:nvPr/>
        </p:nvSpPr>
        <p:spPr>
          <a:xfrm>
            <a:off x="10648429" y="2013983"/>
            <a:ext cx="644176" cy="6241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26" name="Picture 2" descr="http://www.clipartbest.com/cliparts/yTk/ao5/yTkao5jTE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0149" y="1970821"/>
            <a:ext cx="467772" cy="433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6511941" y="2758579"/>
            <a:ext cx="60035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000" dirty="0"/>
              <a:t>It may be that only a portion of the pack/unit will be administered or multiple </a:t>
            </a:r>
            <a:r>
              <a:rPr lang="en-AU" sz="1000" dirty="0" err="1"/>
              <a:t>pedipaks</a:t>
            </a:r>
            <a:r>
              <a:rPr lang="en-AU" sz="1000" dirty="0"/>
              <a:t> will be supplied if an </a:t>
            </a:r>
            <a:endParaRPr lang="en-AU" sz="1000" dirty="0" smtClean="0"/>
          </a:p>
          <a:p>
            <a:r>
              <a:rPr lang="en-AU" sz="1000" dirty="0" smtClean="0"/>
              <a:t>      adult </a:t>
            </a:r>
            <a:r>
              <a:rPr lang="en-AU" sz="1000" dirty="0"/>
              <a:t>unit is not available. 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598785" y="5488295"/>
            <a:ext cx="586898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altLang="en-US" sz="1100" b="1" dirty="0" smtClean="0"/>
              <a:t>All platelet </a:t>
            </a:r>
            <a:r>
              <a:rPr lang="en-AU" altLang="en-US" sz="1100" b="1" dirty="0"/>
              <a:t>products are leucocyte depleted and </a:t>
            </a:r>
            <a:r>
              <a:rPr lang="en-AU" altLang="en-US" sz="1100" b="1" dirty="0" smtClean="0"/>
              <a:t>irradiated</a:t>
            </a:r>
          </a:p>
          <a:p>
            <a:pPr algn="ctr"/>
            <a:endParaRPr lang="en-AU" altLang="en-US" sz="600" b="1" dirty="0" smtClean="0"/>
          </a:p>
          <a:p>
            <a:pPr algn="ctr"/>
            <a:r>
              <a:rPr lang="en-AU" sz="1100" b="1" dirty="0" smtClean="0"/>
              <a:t>Stored at room temperature, never in fridge </a:t>
            </a:r>
          </a:p>
          <a:p>
            <a:pPr algn="ctr"/>
            <a:endParaRPr lang="en-AU" sz="600" b="1" dirty="0" smtClean="0"/>
          </a:p>
          <a:p>
            <a:pPr algn="ctr"/>
            <a:r>
              <a:rPr lang="en-AU" sz="1100" b="1" dirty="0" smtClean="0"/>
              <a:t>Shelf life 5 days </a:t>
            </a:r>
            <a:endParaRPr lang="en-AU" sz="1100" dirty="0"/>
          </a:p>
        </p:txBody>
      </p:sp>
    </p:spTree>
    <p:extLst>
      <p:ext uri="{BB962C8B-B14F-4D97-AF65-F5344CB8AC3E}">
        <p14:creationId xmlns:p14="http://schemas.microsoft.com/office/powerpoint/2010/main" val="194098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1453</TotalTime>
  <Words>687</Words>
  <Application>Microsoft Office PowerPoint</Application>
  <PresentationFormat>A3 Paper (297x420 mm)</PresentationFormat>
  <Paragraphs>104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Platelet Transfusions  Indications, dose and administration</vt:lpstr>
    </vt:vector>
  </TitlesOfParts>
  <Company>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Blood Product Administration</dc:title>
  <dc:creator>Hayley Landy</dc:creator>
  <cp:lastModifiedBy>Anne Kinmonth</cp:lastModifiedBy>
  <cp:revision>186</cp:revision>
  <cp:lastPrinted>2016-02-09T01:00:33Z</cp:lastPrinted>
  <dcterms:created xsi:type="dcterms:W3CDTF">2015-08-20T04:05:01Z</dcterms:created>
  <dcterms:modified xsi:type="dcterms:W3CDTF">2016-02-09T01:04:45Z</dcterms:modified>
</cp:coreProperties>
</file>